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68" r:id="rId4"/>
    <p:sldId id="258" r:id="rId5"/>
    <p:sldId id="259" r:id="rId6"/>
    <p:sldId id="260" r:id="rId7"/>
    <p:sldId id="263" r:id="rId8"/>
    <p:sldId id="261" r:id="rId9"/>
    <p:sldId id="264" r:id="rId10"/>
    <p:sldId id="265" r:id="rId11"/>
    <p:sldId id="266" r:id="rId12"/>
    <p:sldId id="286" r:id="rId13"/>
    <p:sldId id="278" r:id="rId14"/>
    <p:sldId id="267" r:id="rId15"/>
    <p:sldId id="273" r:id="rId16"/>
    <p:sldId id="274" r:id="rId17"/>
    <p:sldId id="275" r:id="rId18"/>
    <p:sldId id="287" r:id="rId19"/>
    <p:sldId id="292" r:id="rId20"/>
    <p:sldId id="290" r:id="rId21"/>
    <p:sldId id="291" r:id="rId22"/>
    <p:sldId id="288" r:id="rId23"/>
    <p:sldId id="289" r:id="rId24"/>
    <p:sldId id="276" r:id="rId25"/>
    <p:sldId id="277" r:id="rId26"/>
    <p:sldId id="279" r:id="rId27"/>
    <p:sldId id="280" r:id="rId28"/>
    <p:sldId id="281" r:id="rId29"/>
    <p:sldId id="282" r:id="rId30"/>
    <p:sldId id="283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0050" autoAdjust="0"/>
  </p:normalViewPr>
  <p:slideViewPr>
    <p:cSldViewPr snapToGrid="0">
      <p:cViewPr varScale="1">
        <p:scale>
          <a:sx n="87" d="100"/>
          <a:sy n="87" d="100"/>
        </p:scale>
        <p:origin x="149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66EE0A-98A4-4A14-A362-1C694578789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7D3BD2E6-7510-4574-882C-BE3EAEE9F73A}">
      <dgm:prSet phldrT="[Texto]"/>
      <dgm:spPr/>
      <dgm:t>
        <a:bodyPr/>
        <a:lstStyle/>
        <a:p>
          <a:r>
            <a:rPr lang="es-MX" dirty="0"/>
            <a:t>Probabilidad</a:t>
          </a:r>
        </a:p>
      </dgm:t>
    </dgm:pt>
    <dgm:pt modelId="{41A149A9-A458-4FBA-9A60-0DE8A9CDE29C}" type="parTrans" cxnId="{63A26844-DB0D-496D-AFBE-794E9849570B}">
      <dgm:prSet/>
      <dgm:spPr/>
      <dgm:t>
        <a:bodyPr/>
        <a:lstStyle/>
        <a:p>
          <a:endParaRPr lang="es-MX"/>
        </a:p>
      </dgm:t>
    </dgm:pt>
    <dgm:pt modelId="{6885F90E-E46A-4679-B49B-D0C24A06CEF2}" type="sibTrans" cxnId="{63A26844-DB0D-496D-AFBE-794E9849570B}">
      <dgm:prSet/>
      <dgm:spPr/>
      <dgm:t>
        <a:bodyPr/>
        <a:lstStyle/>
        <a:p>
          <a:endParaRPr lang="es-MX"/>
        </a:p>
      </dgm:t>
    </dgm:pt>
    <dgm:pt modelId="{E1FCBF8C-D410-4DD3-A61F-723F70FAAD55}">
      <dgm:prSet phldrT="[Texto]"/>
      <dgm:spPr/>
      <dgm:t>
        <a:bodyPr/>
        <a:lstStyle/>
        <a:p>
          <a:r>
            <a:rPr lang="es-MX" dirty="0"/>
            <a:t>Estadística</a:t>
          </a:r>
        </a:p>
      </dgm:t>
    </dgm:pt>
    <dgm:pt modelId="{8DAAB6A7-1175-4D58-982E-7FF31A6F983E}" type="parTrans" cxnId="{19B6D4FF-FDA6-441B-8151-55596300B741}">
      <dgm:prSet/>
      <dgm:spPr/>
      <dgm:t>
        <a:bodyPr/>
        <a:lstStyle/>
        <a:p>
          <a:endParaRPr lang="es-MX"/>
        </a:p>
      </dgm:t>
    </dgm:pt>
    <dgm:pt modelId="{F63479CE-F905-4410-845B-F23DC86EA748}" type="sibTrans" cxnId="{19B6D4FF-FDA6-441B-8151-55596300B741}">
      <dgm:prSet/>
      <dgm:spPr/>
      <dgm:t>
        <a:bodyPr/>
        <a:lstStyle/>
        <a:p>
          <a:endParaRPr lang="es-MX"/>
        </a:p>
      </dgm:t>
    </dgm:pt>
    <dgm:pt modelId="{C0CEFF3F-D58C-415E-B2AD-D311887E6F99}">
      <dgm:prSet phldrT="[Texto]"/>
      <dgm:spPr/>
      <dgm:t>
        <a:bodyPr/>
        <a:lstStyle/>
        <a:p>
          <a:r>
            <a:rPr lang="es-MX" dirty="0"/>
            <a:t>Teoría de la Información</a:t>
          </a:r>
        </a:p>
      </dgm:t>
    </dgm:pt>
    <dgm:pt modelId="{2D96ABB3-B96E-458C-A4DC-E684293D39D7}" type="parTrans" cxnId="{46200F43-08CA-46C7-B66C-220C62245F0D}">
      <dgm:prSet/>
      <dgm:spPr/>
      <dgm:t>
        <a:bodyPr/>
        <a:lstStyle/>
        <a:p>
          <a:endParaRPr lang="es-MX"/>
        </a:p>
      </dgm:t>
    </dgm:pt>
    <dgm:pt modelId="{4904F5E9-FB88-45E3-B31C-BFC8E5159750}" type="sibTrans" cxnId="{46200F43-08CA-46C7-B66C-220C62245F0D}">
      <dgm:prSet/>
      <dgm:spPr/>
      <dgm:t>
        <a:bodyPr/>
        <a:lstStyle/>
        <a:p>
          <a:endParaRPr lang="es-MX"/>
        </a:p>
      </dgm:t>
    </dgm:pt>
    <dgm:pt modelId="{21C40C7F-7B85-4E7A-B83A-328FE70DD849}">
      <dgm:prSet phldrT="[Texto]"/>
      <dgm:spPr/>
      <dgm:t>
        <a:bodyPr/>
        <a:lstStyle/>
        <a:p>
          <a:r>
            <a:rPr lang="es-MX" dirty="0"/>
            <a:t>Cálculo</a:t>
          </a:r>
        </a:p>
      </dgm:t>
    </dgm:pt>
    <dgm:pt modelId="{C6204235-120D-409E-8CAC-7498D4512492}" type="parTrans" cxnId="{4F6760D7-CE39-4A52-9345-8BB2AB50CA83}">
      <dgm:prSet/>
      <dgm:spPr/>
      <dgm:t>
        <a:bodyPr/>
        <a:lstStyle/>
        <a:p>
          <a:endParaRPr lang="es-MX"/>
        </a:p>
      </dgm:t>
    </dgm:pt>
    <dgm:pt modelId="{3A0A9840-63D4-4DE8-AE21-B6F8798F29EB}" type="sibTrans" cxnId="{4F6760D7-CE39-4A52-9345-8BB2AB50CA83}">
      <dgm:prSet/>
      <dgm:spPr/>
      <dgm:t>
        <a:bodyPr/>
        <a:lstStyle/>
        <a:p>
          <a:endParaRPr lang="es-MX"/>
        </a:p>
      </dgm:t>
    </dgm:pt>
    <dgm:pt modelId="{7CC58600-DD9D-4846-9065-0498E6DB5C1E}">
      <dgm:prSet phldrT="[Texto]"/>
      <dgm:spPr/>
      <dgm:t>
        <a:bodyPr/>
        <a:lstStyle/>
        <a:p>
          <a:r>
            <a:rPr lang="es-MX" dirty="0"/>
            <a:t>Optimización</a:t>
          </a:r>
        </a:p>
      </dgm:t>
    </dgm:pt>
    <dgm:pt modelId="{62E893DD-5B0D-4800-9CF5-7A618A88EE66}" type="parTrans" cxnId="{3298B52D-80FB-4449-912F-CBD91215FF72}">
      <dgm:prSet/>
      <dgm:spPr/>
      <dgm:t>
        <a:bodyPr/>
        <a:lstStyle/>
        <a:p>
          <a:endParaRPr lang="es-MX"/>
        </a:p>
      </dgm:t>
    </dgm:pt>
    <dgm:pt modelId="{0210FAE5-D209-4EB4-B953-0B8A1227040A}" type="sibTrans" cxnId="{3298B52D-80FB-4449-912F-CBD91215FF72}">
      <dgm:prSet/>
      <dgm:spPr/>
      <dgm:t>
        <a:bodyPr/>
        <a:lstStyle/>
        <a:p>
          <a:endParaRPr lang="es-MX"/>
        </a:p>
      </dgm:t>
    </dgm:pt>
    <dgm:pt modelId="{A09A9EC7-5ABB-4E20-B1E5-2191606618BA}">
      <dgm:prSet phldrT="[Texto]"/>
      <dgm:spPr/>
      <dgm:t>
        <a:bodyPr/>
        <a:lstStyle/>
        <a:p>
          <a:r>
            <a:rPr lang="es-MX" dirty="0"/>
            <a:t>Algorítmica</a:t>
          </a:r>
        </a:p>
      </dgm:t>
    </dgm:pt>
    <dgm:pt modelId="{FFE70E67-D1DC-4074-9AC2-4DB4215B0090}" type="parTrans" cxnId="{91233BE3-00BE-4D02-87DB-433930CE1A90}">
      <dgm:prSet/>
      <dgm:spPr/>
    </dgm:pt>
    <dgm:pt modelId="{CFC7AC6C-D1E4-404E-8210-C34025739142}" type="sibTrans" cxnId="{91233BE3-00BE-4D02-87DB-433930CE1A90}">
      <dgm:prSet/>
      <dgm:spPr/>
    </dgm:pt>
    <dgm:pt modelId="{E19808F5-1A04-4750-B73D-760B42589192}">
      <dgm:prSet phldrT="[Texto]"/>
      <dgm:spPr/>
      <dgm:t>
        <a:bodyPr/>
        <a:lstStyle/>
        <a:p>
          <a:r>
            <a:rPr lang="es-MX" dirty="0"/>
            <a:t>Arquitectura de Hardware</a:t>
          </a:r>
        </a:p>
      </dgm:t>
    </dgm:pt>
    <dgm:pt modelId="{2348ED7C-7FD2-4F21-82DA-F3A598DB1C39}" type="parTrans" cxnId="{F33C9C63-C642-42A5-8130-8AEB0F94901F}">
      <dgm:prSet/>
      <dgm:spPr/>
    </dgm:pt>
    <dgm:pt modelId="{A25641ED-7E6C-4D0F-8B77-487275D2AC8B}" type="sibTrans" cxnId="{F33C9C63-C642-42A5-8130-8AEB0F94901F}">
      <dgm:prSet/>
      <dgm:spPr/>
    </dgm:pt>
    <dgm:pt modelId="{2601B9B7-B78B-472C-B7F2-9DA7434C782F}">
      <dgm:prSet phldrT="[Texto]"/>
      <dgm:spPr/>
      <dgm:t>
        <a:bodyPr/>
        <a:lstStyle/>
        <a:p>
          <a:r>
            <a:rPr lang="es-MX" dirty="0"/>
            <a:t>Álgebra Lineal</a:t>
          </a:r>
        </a:p>
      </dgm:t>
    </dgm:pt>
    <dgm:pt modelId="{B8322F85-3140-4351-8C5C-F8B16CD55DF9}" type="parTrans" cxnId="{4C48D908-E869-49FF-81D4-336146089EB5}">
      <dgm:prSet/>
      <dgm:spPr/>
    </dgm:pt>
    <dgm:pt modelId="{2BB4386A-D02A-440E-9266-907E21B60054}" type="sibTrans" cxnId="{4C48D908-E869-49FF-81D4-336146089EB5}">
      <dgm:prSet/>
      <dgm:spPr/>
    </dgm:pt>
    <dgm:pt modelId="{97E2A08E-C406-4FDF-B99C-3EA2621B994F}" type="pres">
      <dgm:prSet presAssocID="{0A66EE0A-98A4-4A14-A362-1C694578789F}" presName="diagram" presStyleCnt="0">
        <dgm:presLayoutVars>
          <dgm:dir/>
          <dgm:resizeHandles val="exact"/>
        </dgm:presLayoutVars>
      </dgm:prSet>
      <dgm:spPr/>
    </dgm:pt>
    <dgm:pt modelId="{7FB00FC9-83C2-4431-A5DA-1E4CC1C4EF47}" type="pres">
      <dgm:prSet presAssocID="{7D3BD2E6-7510-4574-882C-BE3EAEE9F73A}" presName="node" presStyleLbl="node1" presStyleIdx="0" presStyleCnt="8">
        <dgm:presLayoutVars>
          <dgm:bulletEnabled val="1"/>
        </dgm:presLayoutVars>
      </dgm:prSet>
      <dgm:spPr/>
    </dgm:pt>
    <dgm:pt modelId="{EBC38E73-0856-443C-8E23-C5BF67D6108C}" type="pres">
      <dgm:prSet presAssocID="{6885F90E-E46A-4679-B49B-D0C24A06CEF2}" presName="sibTrans" presStyleCnt="0"/>
      <dgm:spPr/>
    </dgm:pt>
    <dgm:pt modelId="{4D83A0C0-250D-4C46-88A3-8154EA392987}" type="pres">
      <dgm:prSet presAssocID="{E1FCBF8C-D410-4DD3-A61F-723F70FAAD55}" presName="node" presStyleLbl="node1" presStyleIdx="1" presStyleCnt="8">
        <dgm:presLayoutVars>
          <dgm:bulletEnabled val="1"/>
        </dgm:presLayoutVars>
      </dgm:prSet>
      <dgm:spPr/>
    </dgm:pt>
    <dgm:pt modelId="{B6B1A83E-BE23-454F-BF5D-0F5E8CF6EFEB}" type="pres">
      <dgm:prSet presAssocID="{F63479CE-F905-4410-845B-F23DC86EA748}" presName="sibTrans" presStyleCnt="0"/>
      <dgm:spPr/>
    </dgm:pt>
    <dgm:pt modelId="{523B7665-8F41-4594-8A23-093B1F928570}" type="pres">
      <dgm:prSet presAssocID="{C0CEFF3F-D58C-415E-B2AD-D311887E6F99}" presName="node" presStyleLbl="node1" presStyleIdx="2" presStyleCnt="8">
        <dgm:presLayoutVars>
          <dgm:bulletEnabled val="1"/>
        </dgm:presLayoutVars>
      </dgm:prSet>
      <dgm:spPr/>
    </dgm:pt>
    <dgm:pt modelId="{F2483EC9-3AA1-479F-9C60-050925D4B6B6}" type="pres">
      <dgm:prSet presAssocID="{4904F5E9-FB88-45E3-B31C-BFC8E5159750}" presName="sibTrans" presStyleCnt="0"/>
      <dgm:spPr/>
    </dgm:pt>
    <dgm:pt modelId="{D52E60CF-5558-47FE-BB26-37E49F55DB1A}" type="pres">
      <dgm:prSet presAssocID="{21C40C7F-7B85-4E7A-B83A-328FE70DD849}" presName="node" presStyleLbl="node1" presStyleIdx="3" presStyleCnt="8">
        <dgm:presLayoutVars>
          <dgm:bulletEnabled val="1"/>
        </dgm:presLayoutVars>
      </dgm:prSet>
      <dgm:spPr/>
    </dgm:pt>
    <dgm:pt modelId="{DCDBDBC7-CD94-4613-AA43-EF58D9B84DA2}" type="pres">
      <dgm:prSet presAssocID="{3A0A9840-63D4-4DE8-AE21-B6F8798F29EB}" presName="sibTrans" presStyleCnt="0"/>
      <dgm:spPr/>
    </dgm:pt>
    <dgm:pt modelId="{09298895-6BE6-4D1C-A17F-0CB0F0E7A825}" type="pres">
      <dgm:prSet presAssocID="{7CC58600-DD9D-4846-9065-0498E6DB5C1E}" presName="node" presStyleLbl="node1" presStyleIdx="4" presStyleCnt="8">
        <dgm:presLayoutVars>
          <dgm:bulletEnabled val="1"/>
        </dgm:presLayoutVars>
      </dgm:prSet>
      <dgm:spPr/>
    </dgm:pt>
    <dgm:pt modelId="{863DC4A6-A412-4EA2-BEA6-8DA0120FF792}" type="pres">
      <dgm:prSet presAssocID="{0210FAE5-D209-4EB4-B953-0B8A1227040A}" presName="sibTrans" presStyleCnt="0"/>
      <dgm:spPr/>
    </dgm:pt>
    <dgm:pt modelId="{A4D91A61-D4EA-4123-8ED5-320A22F75977}" type="pres">
      <dgm:prSet presAssocID="{A09A9EC7-5ABB-4E20-B1E5-2191606618BA}" presName="node" presStyleLbl="node1" presStyleIdx="5" presStyleCnt="8">
        <dgm:presLayoutVars>
          <dgm:bulletEnabled val="1"/>
        </dgm:presLayoutVars>
      </dgm:prSet>
      <dgm:spPr/>
    </dgm:pt>
    <dgm:pt modelId="{F286665D-2415-44F8-AFDD-842F61187838}" type="pres">
      <dgm:prSet presAssocID="{CFC7AC6C-D1E4-404E-8210-C34025739142}" presName="sibTrans" presStyleCnt="0"/>
      <dgm:spPr/>
    </dgm:pt>
    <dgm:pt modelId="{C9A47DB0-706D-42A6-A1DB-D3DD594CC0DC}" type="pres">
      <dgm:prSet presAssocID="{E19808F5-1A04-4750-B73D-760B42589192}" presName="node" presStyleLbl="node1" presStyleIdx="6" presStyleCnt="8">
        <dgm:presLayoutVars>
          <dgm:bulletEnabled val="1"/>
        </dgm:presLayoutVars>
      </dgm:prSet>
      <dgm:spPr/>
    </dgm:pt>
    <dgm:pt modelId="{839474EB-E045-485F-B2B7-E975C1F5A66A}" type="pres">
      <dgm:prSet presAssocID="{A25641ED-7E6C-4D0F-8B77-487275D2AC8B}" presName="sibTrans" presStyleCnt="0"/>
      <dgm:spPr/>
    </dgm:pt>
    <dgm:pt modelId="{592A8429-F25C-4492-9446-49C2F8B72A02}" type="pres">
      <dgm:prSet presAssocID="{2601B9B7-B78B-472C-B7F2-9DA7434C782F}" presName="node" presStyleLbl="node1" presStyleIdx="7" presStyleCnt="8">
        <dgm:presLayoutVars>
          <dgm:bulletEnabled val="1"/>
        </dgm:presLayoutVars>
      </dgm:prSet>
      <dgm:spPr/>
    </dgm:pt>
  </dgm:ptLst>
  <dgm:cxnLst>
    <dgm:cxn modelId="{4C48D908-E869-49FF-81D4-336146089EB5}" srcId="{0A66EE0A-98A4-4A14-A362-1C694578789F}" destId="{2601B9B7-B78B-472C-B7F2-9DA7434C782F}" srcOrd="7" destOrd="0" parTransId="{B8322F85-3140-4351-8C5C-F8B16CD55DF9}" sibTransId="{2BB4386A-D02A-440E-9266-907E21B60054}"/>
    <dgm:cxn modelId="{6633CB1A-3CB5-411B-BFA6-0A5BE828A75F}" type="presOf" srcId="{7CC58600-DD9D-4846-9065-0498E6DB5C1E}" destId="{09298895-6BE6-4D1C-A17F-0CB0F0E7A825}" srcOrd="0" destOrd="0" presId="urn:microsoft.com/office/officeart/2005/8/layout/default"/>
    <dgm:cxn modelId="{E98BCD27-F11E-4E62-988A-9ADE4342D801}" type="presOf" srcId="{2601B9B7-B78B-472C-B7F2-9DA7434C782F}" destId="{592A8429-F25C-4492-9446-49C2F8B72A02}" srcOrd="0" destOrd="0" presId="urn:microsoft.com/office/officeart/2005/8/layout/default"/>
    <dgm:cxn modelId="{3298B52D-80FB-4449-912F-CBD91215FF72}" srcId="{0A66EE0A-98A4-4A14-A362-1C694578789F}" destId="{7CC58600-DD9D-4846-9065-0498E6DB5C1E}" srcOrd="4" destOrd="0" parTransId="{62E893DD-5B0D-4800-9CF5-7A618A88EE66}" sibTransId="{0210FAE5-D209-4EB4-B953-0B8A1227040A}"/>
    <dgm:cxn modelId="{46200F43-08CA-46C7-B66C-220C62245F0D}" srcId="{0A66EE0A-98A4-4A14-A362-1C694578789F}" destId="{C0CEFF3F-D58C-415E-B2AD-D311887E6F99}" srcOrd="2" destOrd="0" parTransId="{2D96ABB3-B96E-458C-A4DC-E684293D39D7}" sibTransId="{4904F5E9-FB88-45E3-B31C-BFC8E5159750}"/>
    <dgm:cxn modelId="{F33C9C63-C642-42A5-8130-8AEB0F94901F}" srcId="{0A66EE0A-98A4-4A14-A362-1C694578789F}" destId="{E19808F5-1A04-4750-B73D-760B42589192}" srcOrd="6" destOrd="0" parTransId="{2348ED7C-7FD2-4F21-82DA-F3A598DB1C39}" sibTransId="{A25641ED-7E6C-4D0F-8B77-487275D2AC8B}"/>
    <dgm:cxn modelId="{63A26844-DB0D-496D-AFBE-794E9849570B}" srcId="{0A66EE0A-98A4-4A14-A362-1C694578789F}" destId="{7D3BD2E6-7510-4574-882C-BE3EAEE9F73A}" srcOrd="0" destOrd="0" parTransId="{41A149A9-A458-4FBA-9A60-0DE8A9CDE29C}" sibTransId="{6885F90E-E46A-4679-B49B-D0C24A06CEF2}"/>
    <dgm:cxn modelId="{78FEA965-831B-4940-9AE4-C08FC57D033D}" type="presOf" srcId="{0A66EE0A-98A4-4A14-A362-1C694578789F}" destId="{97E2A08E-C406-4FDF-B99C-3EA2621B994F}" srcOrd="0" destOrd="0" presId="urn:microsoft.com/office/officeart/2005/8/layout/default"/>
    <dgm:cxn modelId="{BE821152-5980-4D1E-BA0D-3B4F7D82F2EA}" type="presOf" srcId="{E1FCBF8C-D410-4DD3-A61F-723F70FAAD55}" destId="{4D83A0C0-250D-4C46-88A3-8154EA392987}" srcOrd="0" destOrd="0" presId="urn:microsoft.com/office/officeart/2005/8/layout/default"/>
    <dgm:cxn modelId="{35805EA5-DB7A-4B38-8B8C-8CCF06DB0929}" type="presOf" srcId="{A09A9EC7-5ABB-4E20-B1E5-2191606618BA}" destId="{A4D91A61-D4EA-4123-8ED5-320A22F75977}" srcOrd="0" destOrd="0" presId="urn:microsoft.com/office/officeart/2005/8/layout/default"/>
    <dgm:cxn modelId="{1986C7A8-5333-4306-BFA2-6F533FCFD3C7}" type="presOf" srcId="{21C40C7F-7B85-4E7A-B83A-328FE70DD849}" destId="{D52E60CF-5558-47FE-BB26-37E49F55DB1A}" srcOrd="0" destOrd="0" presId="urn:microsoft.com/office/officeart/2005/8/layout/default"/>
    <dgm:cxn modelId="{EFDE2CB5-9CD7-4F22-844B-6E3448C81DB8}" type="presOf" srcId="{C0CEFF3F-D58C-415E-B2AD-D311887E6F99}" destId="{523B7665-8F41-4594-8A23-093B1F928570}" srcOrd="0" destOrd="0" presId="urn:microsoft.com/office/officeart/2005/8/layout/default"/>
    <dgm:cxn modelId="{4F6760D7-CE39-4A52-9345-8BB2AB50CA83}" srcId="{0A66EE0A-98A4-4A14-A362-1C694578789F}" destId="{21C40C7F-7B85-4E7A-B83A-328FE70DD849}" srcOrd="3" destOrd="0" parTransId="{C6204235-120D-409E-8CAC-7498D4512492}" sibTransId="{3A0A9840-63D4-4DE8-AE21-B6F8798F29EB}"/>
    <dgm:cxn modelId="{91233BE3-00BE-4D02-87DB-433930CE1A90}" srcId="{0A66EE0A-98A4-4A14-A362-1C694578789F}" destId="{A09A9EC7-5ABB-4E20-B1E5-2191606618BA}" srcOrd="5" destOrd="0" parTransId="{FFE70E67-D1DC-4074-9AC2-4DB4215B0090}" sibTransId="{CFC7AC6C-D1E4-404E-8210-C34025739142}"/>
    <dgm:cxn modelId="{78F116E8-5709-45D4-B8AA-C8A644B143EA}" type="presOf" srcId="{7D3BD2E6-7510-4574-882C-BE3EAEE9F73A}" destId="{7FB00FC9-83C2-4431-A5DA-1E4CC1C4EF47}" srcOrd="0" destOrd="0" presId="urn:microsoft.com/office/officeart/2005/8/layout/default"/>
    <dgm:cxn modelId="{4DBEB0F0-296B-4E13-8073-6856DB1C575F}" type="presOf" srcId="{E19808F5-1A04-4750-B73D-760B42589192}" destId="{C9A47DB0-706D-42A6-A1DB-D3DD594CC0DC}" srcOrd="0" destOrd="0" presId="urn:microsoft.com/office/officeart/2005/8/layout/default"/>
    <dgm:cxn modelId="{19B6D4FF-FDA6-441B-8151-55596300B741}" srcId="{0A66EE0A-98A4-4A14-A362-1C694578789F}" destId="{E1FCBF8C-D410-4DD3-A61F-723F70FAAD55}" srcOrd="1" destOrd="0" parTransId="{8DAAB6A7-1175-4D58-982E-7FF31A6F983E}" sibTransId="{F63479CE-F905-4410-845B-F23DC86EA748}"/>
    <dgm:cxn modelId="{5512BD42-50DB-4A73-8869-89061CC4E2F4}" type="presParOf" srcId="{97E2A08E-C406-4FDF-B99C-3EA2621B994F}" destId="{7FB00FC9-83C2-4431-A5DA-1E4CC1C4EF47}" srcOrd="0" destOrd="0" presId="urn:microsoft.com/office/officeart/2005/8/layout/default"/>
    <dgm:cxn modelId="{B557A6E6-B15A-4DE4-82CC-EAC2D593CEE8}" type="presParOf" srcId="{97E2A08E-C406-4FDF-B99C-3EA2621B994F}" destId="{EBC38E73-0856-443C-8E23-C5BF67D6108C}" srcOrd="1" destOrd="0" presId="urn:microsoft.com/office/officeart/2005/8/layout/default"/>
    <dgm:cxn modelId="{F3FF3F77-E9E0-4757-BCD3-9A647E659760}" type="presParOf" srcId="{97E2A08E-C406-4FDF-B99C-3EA2621B994F}" destId="{4D83A0C0-250D-4C46-88A3-8154EA392987}" srcOrd="2" destOrd="0" presId="urn:microsoft.com/office/officeart/2005/8/layout/default"/>
    <dgm:cxn modelId="{93FEBDB2-AF61-43F8-9FD6-F7583FBE33A3}" type="presParOf" srcId="{97E2A08E-C406-4FDF-B99C-3EA2621B994F}" destId="{B6B1A83E-BE23-454F-BF5D-0F5E8CF6EFEB}" srcOrd="3" destOrd="0" presId="urn:microsoft.com/office/officeart/2005/8/layout/default"/>
    <dgm:cxn modelId="{FF945EF8-3340-4AB3-94B3-50E434AD3497}" type="presParOf" srcId="{97E2A08E-C406-4FDF-B99C-3EA2621B994F}" destId="{523B7665-8F41-4594-8A23-093B1F928570}" srcOrd="4" destOrd="0" presId="urn:microsoft.com/office/officeart/2005/8/layout/default"/>
    <dgm:cxn modelId="{6CABD8F2-CD82-429E-86D2-D5A8EECFAC9E}" type="presParOf" srcId="{97E2A08E-C406-4FDF-B99C-3EA2621B994F}" destId="{F2483EC9-3AA1-479F-9C60-050925D4B6B6}" srcOrd="5" destOrd="0" presId="urn:microsoft.com/office/officeart/2005/8/layout/default"/>
    <dgm:cxn modelId="{02BA54E5-6865-48F8-A8ED-3B34AC43115B}" type="presParOf" srcId="{97E2A08E-C406-4FDF-B99C-3EA2621B994F}" destId="{D52E60CF-5558-47FE-BB26-37E49F55DB1A}" srcOrd="6" destOrd="0" presId="urn:microsoft.com/office/officeart/2005/8/layout/default"/>
    <dgm:cxn modelId="{17C8DE1E-C8A9-4070-9B5B-C323A84706C1}" type="presParOf" srcId="{97E2A08E-C406-4FDF-B99C-3EA2621B994F}" destId="{DCDBDBC7-CD94-4613-AA43-EF58D9B84DA2}" srcOrd="7" destOrd="0" presId="urn:microsoft.com/office/officeart/2005/8/layout/default"/>
    <dgm:cxn modelId="{16348576-CCF9-41EA-A7A4-C4CFA6D13B43}" type="presParOf" srcId="{97E2A08E-C406-4FDF-B99C-3EA2621B994F}" destId="{09298895-6BE6-4D1C-A17F-0CB0F0E7A825}" srcOrd="8" destOrd="0" presId="urn:microsoft.com/office/officeart/2005/8/layout/default"/>
    <dgm:cxn modelId="{ED8DF7E8-1F26-4228-968D-4DDDD3428FDC}" type="presParOf" srcId="{97E2A08E-C406-4FDF-B99C-3EA2621B994F}" destId="{863DC4A6-A412-4EA2-BEA6-8DA0120FF792}" srcOrd="9" destOrd="0" presId="urn:microsoft.com/office/officeart/2005/8/layout/default"/>
    <dgm:cxn modelId="{20E21069-B7B7-4134-AB81-629B1C288F11}" type="presParOf" srcId="{97E2A08E-C406-4FDF-B99C-3EA2621B994F}" destId="{A4D91A61-D4EA-4123-8ED5-320A22F75977}" srcOrd="10" destOrd="0" presId="urn:microsoft.com/office/officeart/2005/8/layout/default"/>
    <dgm:cxn modelId="{F3DA2DC3-643F-45C0-8918-C6E1CC7822D9}" type="presParOf" srcId="{97E2A08E-C406-4FDF-B99C-3EA2621B994F}" destId="{F286665D-2415-44F8-AFDD-842F61187838}" srcOrd="11" destOrd="0" presId="urn:microsoft.com/office/officeart/2005/8/layout/default"/>
    <dgm:cxn modelId="{BFED5038-4326-4CCD-9B7B-14F4D261B482}" type="presParOf" srcId="{97E2A08E-C406-4FDF-B99C-3EA2621B994F}" destId="{C9A47DB0-706D-42A6-A1DB-D3DD594CC0DC}" srcOrd="12" destOrd="0" presId="urn:microsoft.com/office/officeart/2005/8/layout/default"/>
    <dgm:cxn modelId="{59249984-AE6F-43BA-B45E-AB72888A4132}" type="presParOf" srcId="{97E2A08E-C406-4FDF-B99C-3EA2621B994F}" destId="{839474EB-E045-485F-B2B7-E975C1F5A66A}" srcOrd="13" destOrd="0" presId="urn:microsoft.com/office/officeart/2005/8/layout/default"/>
    <dgm:cxn modelId="{F45F6B21-ED46-4CD9-9E47-1D6A15FF2CDC}" type="presParOf" srcId="{97E2A08E-C406-4FDF-B99C-3EA2621B994F}" destId="{592A8429-F25C-4492-9446-49C2F8B72A02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00FC9-83C2-4431-A5DA-1E4CC1C4EF47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Probabilidad</a:t>
          </a:r>
        </a:p>
      </dsp:txBody>
      <dsp:txXfrm>
        <a:off x="3080" y="587032"/>
        <a:ext cx="2444055" cy="1466433"/>
      </dsp:txXfrm>
    </dsp:sp>
    <dsp:sp modelId="{4D83A0C0-250D-4C46-88A3-8154EA392987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Estadística</a:t>
          </a:r>
        </a:p>
      </dsp:txBody>
      <dsp:txXfrm>
        <a:off x="2691541" y="587032"/>
        <a:ext cx="2444055" cy="1466433"/>
      </dsp:txXfrm>
    </dsp:sp>
    <dsp:sp modelId="{523B7665-8F41-4594-8A23-093B1F928570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Teoría de la Información</a:t>
          </a:r>
        </a:p>
      </dsp:txBody>
      <dsp:txXfrm>
        <a:off x="5380002" y="587032"/>
        <a:ext cx="2444055" cy="1466433"/>
      </dsp:txXfrm>
    </dsp:sp>
    <dsp:sp modelId="{D52E60CF-5558-47FE-BB26-37E49F55DB1A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Cálculo</a:t>
          </a:r>
        </a:p>
      </dsp:txBody>
      <dsp:txXfrm>
        <a:off x="8068463" y="587032"/>
        <a:ext cx="2444055" cy="1466433"/>
      </dsp:txXfrm>
    </dsp:sp>
    <dsp:sp modelId="{09298895-6BE6-4D1C-A17F-0CB0F0E7A825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Optimización</a:t>
          </a:r>
        </a:p>
      </dsp:txBody>
      <dsp:txXfrm>
        <a:off x="3080" y="2297871"/>
        <a:ext cx="2444055" cy="1466433"/>
      </dsp:txXfrm>
    </dsp:sp>
    <dsp:sp modelId="{A4D91A61-D4EA-4123-8ED5-320A22F75977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Algorítmica</a:t>
          </a:r>
        </a:p>
      </dsp:txBody>
      <dsp:txXfrm>
        <a:off x="2691541" y="2297871"/>
        <a:ext cx="2444055" cy="1466433"/>
      </dsp:txXfrm>
    </dsp:sp>
    <dsp:sp modelId="{C9A47DB0-706D-42A6-A1DB-D3DD594CC0DC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Arquitectura de Hardware</a:t>
          </a:r>
        </a:p>
      </dsp:txBody>
      <dsp:txXfrm>
        <a:off x="5380002" y="2297871"/>
        <a:ext cx="2444055" cy="1466433"/>
      </dsp:txXfrm>
    </dsp:sp>
    <dsp:sp modelId="{592A8429-F25C-4492-9446-49C2F8B72A02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Álgebra Lineal</a:t>
          </a:r>
        </a:p>
      </dsp:txBody>
      <dsp:txXfrm>
        <a:off x="8068463" y="2297871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5E7CB-66AC-48EB-ACD7-A1CB09AC0D93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FE6CD-A176-479E-ABA6-F17152B95DB1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0192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948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588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37990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9124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804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059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9722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2353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5226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601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0774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1985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19178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FE6CD-A176-479E-ABA6-F17152B95DB1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8812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209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91785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4739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836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8434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12193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44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5968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773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2156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55156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20EC1-2E82-4E5C-AAC1-F8CAF643D718}" type="datetimeFigureOut">
              <a:rPr lang="es-MX" smtClean="0"/>
              <a:t>31/10/2022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E38E4-0A2C-4F49-95FC-39E2319B826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0522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4C4BDE-121C-7D78-1072-52C7F73ECE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Temas Selectos de Análisis de Decisiones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28D9563-54E5-61D0-DD6B-C394B167AA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Tema</a:t>
            </a:r>
            <a:r>
              <a:rPr lang="en-US" dirty="0"/>
              <a:t>: Deep Learning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277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5EA9F-0754-2A44-0C5D-85AC7CFAE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Aplicaciones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F97A5A5-801B-9309-ABC1-5B43AD1FF40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4105" y="1371631"/>
            <a:ext cx="7243790" cy="4909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863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73-1739-538C-59A4-9B793CCED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¿Cuál algoritmo es el mejor?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ED76BD-71CC-3D78-AA30-F08D835BA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No Free Lunch </a:t>
            </a:r>
            <a:r>
              <a:rPr lang="es-MX" dirty="0" err="1"/>
              <a:t>Theorem</a:t>
            </a:r>
            <a:endParaRPr lang="es-MX" dirty="0"/>
          </a:p>
          <a:p>
            <a:pPr lvl="1"/>
            <a:r>
              <a:rPr lang="es-MX" dirty="0"/>
              <a:t>Dentro de ciertas restricciones, sobre el espacio de todos los problemas posibles, cada técnica de optimización se comportará tan bien como cualquier otra en promedio (incluyendo la búsqueda aleatoria).</a:t>
            </a:r>
          </a:p>
          <a:p>
            <a:r>
              <a:rPr lang="es-MX" dirty="0"/>
              <a:t>No existe un modelo que funcione mejor para cada problema. Es necesario hacer una búsqueda y probar distintos algoritmos para cada conjunto nuevo de datos.</a:t>
            </a:r>
          </a:p>
        </p:txBody>
      </p:sp>
    </p:spTree>
    <p:extLst>
      <p:ext uri="{BB962C8B-B14F-4D97-AF65-F5344CB8AC3E}">
        <p14:creationId xmlns:p14="http://schemas.microsoft.com/office/powerpoint/2010/main" val="1826699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6F80A-79D2-AA2C-A458-2554DC947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Sesgo</a:t>
            </a:r>
            <a:r>
              <a:rPr lang="en-US" dirty="0"/>
              <a:t> vs </a:t>
            </a:r>
            <a:r>
              <a:rPr lang="en-US" dirty="0" err="1"/>
              <a:t>varianza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89600B-27DD-DBC5-F9AF-C2AB595FAD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0746" y="1456363"/>
            <a:ext cx="5859276" cy="495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212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3224D-F0A2-BD27-EED8-36C9E7ACE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Determinar el rendimiento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3898071-A131-F127-7AC4-55FDE94F2530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3005014"/>
            <a:ext cx="5181600" cy="199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176E02E2-BC0C-D92F-06BB-04FF7694123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4196" y="3251484"/>
            <a:ext cx="3657607" cy="149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2275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6C80F1-1B71-F63C-597C-DE6F13F4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Diferencias entre supervisado y no supervisado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ED85B551-0886-CCBE-AD9E-3F197A2EF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8102" y="1825625"/>
            <a:ext cx="431579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426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A985E-3911-000C-0F7B-001CAFB7C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Aprendizaje</a:t>
            </a:r>
            <a:r>
              <a:rPr lang="en-US" dirty="0"/>
              <a:t> no </a:t>
            </a:r>
            <a:r>
              <a:rPr lang="en-US" dirty="0" err="1"/>
              <a:t>supervisado</a:t>
            </a:r>
            <a:endParaRPr lang="es-MX" dirty="0"/>
          </a:p>
        </p:txBody>
      </p:sp>
      <p:pic>
        <p:nvPicPr>
          <p:cNvPr id="2050" name="Picture 2" descr="An animation showing the cluster centers moving until convergence.">
            <a:extLst>
              <a:ext uri="{FF2B5EF4-FFF2-40B4-BE49-F238E27FC236}">
                <a16:creationId xmlns:a16="http://schemas.microsoft.com/office/drawing/2014/main" id="{7B1D5D82-89EF-BB7E-A40B-66B18ECDF2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35238" y="1825625"/>
            <a:ext cx="512152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6648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2E1EA-A3EC-28D9-C587-4279E644E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</a:t>
            </a:r>
            <a:r>
              <a:rPr lang="en-US" dirty="0"/>
              <a:t> </a:t>
            </a:r>
            <a:r>
              <a:rPr lang="en-US" dirty="0" err="1"/>
              <a:t>supervisado</a:t>
            </a:r>
            <a:endParaRPr lang="es-MX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DD2BC2-0131-C9B8-7E2A-09FCA01577C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882" y="1109518"/>
            <a:ext cx="6222215" cy="529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9188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2AF85-570B-30D7-2D58-731F3DFF4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Clasificaci</a:t>
            </a:r>
            <a:r>
              <a:rPr lang="es-MX" dirty="0" err="1"/>
              <a:t>ón</a:t>
            </a:r>
            <a:r>
              <a:rPr lang="es-MX" dirty="0"/>
              <a:t> vs regresión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4E37FC-1504-F252-C264-AEDDA8A2D53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64" y="1733312"/>
            <a:ext cx="8410289" cy="426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200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D7701-E8CC-F4D6-F67B-13819436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</a:t>
            </a:r>
            <a:r>
              <a:rPr lang="en-US" dirty="0"/>
              <a:t> del Machine Learning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B373CF-E561-ECCC-DDDD-004942288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ecuaci</a:t>
            </a:r>
            <a:r>
              <a:rPr lang="es-MX" dirty="0" err="1"/>
              <a:t>ón</a:t>
            </a:r>
            <a:r>
              <a:rPr lang="es-MX" dirty="0"/>
              <a:t> que dadas las entradas de la tabla, nos de la salida.</a:t>
            </a:r>
          </a:p>
          <a:p>
            <a:r>
              <a:rPr lang="es-MX" dirty="0"/>
              <a:t>Esto es muy sencillo para procesos como la Regresión Lineal, donde sabemos de antemano que la ecuación es Y = </a:t>
            </a:r>
            <a:r>
              <a:rPr lang="es-MX" dirty="0" err="1"/>
              <a:t>mX</a:t>
            </a:r>
            <a:r>
              <a:rPr lang="es-MX" dirty="0"/>
              <a:t> + b. </a:t>
            </a:r>
          </a:p>
          <a:p>
            <a:r>
              <a:rPr lang="es-MX" dirty="0"/>
              <a:t>Pero muchas veces no conocemos el tipo de ecuación.</a:t>
            </a:r>
          </a:p>
          <a:p>
            <a:r>
              <a:rPr lang="es-MX" dirty="0"/>
              <a:t>La mayoría de los fenómenos reales siguen un comportamiento no lineal.</a:t>
            </a:r>
          </a:p>
          <a:p>
            <a:r>
              <a:rPr lang="es-MX" dirty="0"/>
              <a:t>Así mismo, la mayoría de los problemas son multidimensionales.</a:t>
            </a:r>
          </a:p>
          <a:p>
            <a:r>
              <a:rPr lang="es-MX" dirty="0"/>
              <a:t>El objetivo es aproximar una ecuación que captura lo más posible el comportamiento del fenómeno estudiado.</a:t>
            </a:r>
          </a:p>
        </p:txBody>
      </p:sp>
    </p:spTree>
    <p:extLst>
      <p:ext uri="{BB962C8B-B14F-4D97-AF65-F5344CB8AC3E}">
        <p14:creationId xmlns:p14="http://schemas.microsoft.com/office/powerpoint/2010/main" val="3851135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00A82-C9E9-C025-2BA2-78379380F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 de ajuste de un modelo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9B244BF-2C6F-A570-207B-13416899DD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592" y="1486147"/>
            <a:ext cx="8576815" cy="488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3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1BB99-8082-9DAC-1F9F-4BBCE23A8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Introducc</a:t>
            </a:r>
            <a:r>
              <a:rPr lang="es-MX" dirty="0" err="1"/>
              <a:t>ión</a:t>
            </a:r>
            <a:endParaRPr lang="es-MX" dirty="0"/>
          </a:p>
        </p:txBody>
      </p:sp>
      <p:pic>
        <p:nvPicPr>
          <p:cNvPr id="1026" name="Picture 2" descr="What Is Machine Learning &amp; Deep Learning? | by Claire D. Costa | Medium">
            <a:extLst>
              <a:ext uri="{FF2B5EF4-FFF2-40B4-BE49-F238E27FC236}">
                <a16:creationId xmlns:a16="http://schemas.microsoft.com/office/drawing/2014/main" id="{F5A840E4-0E39-61D4-9C52-3233839F8B5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63304" y="1825625"/>
            <a:ext cx="706539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390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EC11-B192-ED3D-7BF7-FCFFA07ED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dificultad del Machine </a:t>
            </a:r>
            <a:r>
              <a:rPr lang="es-MX" dirty="0" err="1"/>
              <a:t>Learning</a:t>
            </a:r>
            <a:endParaRPr lang="es-MX" dirty="0"/>
          </a:p>
        </p:txBody>
      </p:sp>
      <p:pic>
        <p:nvPicPr>
          <p:cNvPr id="3076" name="Picture 4" descr="Support vector machine — Machine learning book">
            <a:extLst>
              <a:ext uri="{FF2B5EF4-FFF2-40B4-BE49-F238E27FC236}">
                <a16:creationId xmlns:a16="http://schemas.microsoft.com/office/drawing/2014/main" id="{662CF1A5-AD1A-AD8D-C8E1-F13E989FA6C7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93424"/>
            <a:ext cx="5181600" cy="401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&amp;nbsp;Now we're in trouble...or are we.">
            <a:extLst>
              <a:ext uri="{FF2B5EF4-FFF2-40B4-BE49-F238E27FC236}">
                <a16:creationId xmlns:a16="http://schemas.microsoft.com/office/drawing/2014/main" id="{4020B5C7-4BDE-03DC-0087-8399CE864F7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428" y="1943425"/>
            <a:ext cx="4141143" cy="411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348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94D23-467A-3374-AE75-788A5BEF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Solución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D4982D6-933F-B84B-B6D7-C3A93EA4A58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274094"/>
            <a:ext cx="5181600" cy="345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F49D5D56-31AF-D077-6B1C-927B9279874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175" y="1825625"/>
            <a:ext cx="445565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4276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9B83-7E9F-FAB0-ECD3-57606CB25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Hiperpar</a:t>
            </a:r>
            <a:r>
              <a:rPr lang="es-MX" dirty="0" err="1"/>
              <a:t>ámetros</a:t>
            </a:r>
            <a:endParaRPr lang="es-MX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8850B2-BC9F-B359-A62B-5679643244E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360" y="1593356"/>
            <a:ext cx="8753280" cy="468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972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5AE9-E6DE-397D-A8C2-A2BC7C47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Función de costo</a:t>
            </a:r>
            <a:r>
              <a:rPr lang="en-US" dirty="0"/>
              <a:t>/</a:t>
            </a:r>
            <a:r>
              <a:rPr lang="en-US" dirty="0" err="1"/>
              <a:t>pérdida</a:t>
            </a:r>
            <a:r>
              <a:rPr lang="en-US" dirty="0"/>
              <a:t> y </a:t>
            </a:r>
            <a:r>
              <a:rPr lang="en-US" dirty="0" err="1"/>
              <a:t>optimización</a:t>
            </a:r>
            <a:endParaRPr lang="es-MX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21FB0-922E-F3D2-D808-A8C2140F32F8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2323" y="1765395"/>
            <a:ext cx="4684684" cy="4684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B002CAFD-6608-8081-9268-D38117733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7" y="2354441"/>
            <a:ext cx="6496107" cy="2825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008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326888-EB8E-00EC-E426-F0AFCB724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1: Definir tipo de tarea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15AB9B-9C9E-6865-6013-99EA2DCD3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Esto depende del dominio a aplicar.</a:t>
            </a:r>
          </a:p>
          <a:p>
            <a:r>
              <a:rPr lang="es-MX" dirty="0"/>
              <a:t>El dominio es el área del conocimiento relacionado con la tarea.</a:t>
            </a:r>
          </a:p>
          <a:p>
            <a:r>
              <a:rPr lang="es-MX" dirty="0"/>
              <a:t>El tipo de tarea depende de la naturaleza del problema.</a:t>
            </a:r>
          </a:p>
        </p:txBody>
      </p:sp>
    </p:spTree>
    <p:extLst>
      <p:ext uri="{BB962C8B-B14F-4D97-AF65-F5344CB8AC3E}">
        <p14:creationId xmlns:p14="http://schemas.microsoft.com/office/powerpoint/2010/main" val="20048021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BBCFAF-2141-B529-3A34-6F7E5133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2: Recolectar datos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EB8DE0D-05D9-A772-2A7E-ED741C60A86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2361" y="1825625"/>
            <a:ext cx="83672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32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AAB50-7E96-88D2-FE4A-E611947D9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3: Ingeniería de características</a:t>
            </a:r>
          </a:p>
        </p:txBody>
      </p:sp>
      <p:pic>
        <p:nvPicPr>
          <p:cNvPr id="7170" name="Picture 2" descr="One hot encoding example with color as categories">
            <a:extLst>
              <a:ext uri="{FF2B5EF4-FFF2-40B4-BE49-F238E27FC236}">
                <a16:creationId xmlns:a16="http://schemas.microsoft.com/office/drawing/2014/main" id="{0DD4AF7B-EFF6-A295-A56A-CEF41332F23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526390"/>
            <a:ext cx="10515600" cy="294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4109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29613-595C-4FDD-B51C-D956857C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4: Entrenamiento del modelo</a:t>
            </a:r>
          </a:p>
        </p:txBody>
      </p:sp>
      <p:pic>
        <p:nvPicPr>
          <p:cNvPr id="8194" name="Picture 2" descr="Deep Learning”: Optimization Techniques | by Hamdi Ghorbel | Medium">
            <a:extLst>
              <a:ext uri="{FF2B5EF4-FFF2-40B4-BE49-F238E27FC236}">
                <a16:creationId xmlns:a16="http://schemas.microsoft.com/office/drawing/2014/main" id="{8006C50E-9E92-301E-D68D-A272729895AB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657779"/>
            <a:ext cx="5181600" cy="2687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raining, test, and validation data">
            <a:extLst>
              <a:ext uri="{FF2B5EF4-FFF2-40B4-BE49-F238E27FC236}">
                <a16:creationId xmlns:a16="http://schemas.microsoft.com/office/drawing/2014/main" id="{29170A55-B1A6-1ED4-06E3-AC46A6EA49A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1928654"/>
            <a:ext cx="5181600" cy="414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675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89EFA5-4913-A26C-3258-A19831B3F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 5: </a:t>
            </a:r>
            <a:r>
              <a:rPr lang="es-MX" dirty="0" err="1"/>
              <a:t>Evalución</a:t>
            </a:r>
            <a:r>
              <a:rPr lang="es-MX" dirty="0"/>
              <a:t> del modelo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92CA05-9302-5A64-66D7-5E7B0EF1C47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92407" y="1825625"/>
            <a:ext cx="720718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246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9C7E2F-CFC1-F9C8-5F54-AF46C1D4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Evaluar un modelo de regresión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DA29B07-69FC-9EBA-497D-0A2139716C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77862" y="1825625"/>
            <a:ext cx="48362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6215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6501E-EDF1-CD3B-2FE4-2FF27E9D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del Deep </a:t>
            </a:r>
            <a:r>
              <a:rPr lang="es-MX" dirty="0" err="1"/>
              <a:t>Learning</a:t>
            </a:r>
            <a:endParaRPr lang="es-MX" dirty="0"/>
          </a:p>
        </p:txBody>
      </p:sp>
      <p:pic>
        <p:nvPicPr>
          <p:cNvPr id="4098" name="Picture 2" descr="Timeline">
            <a:extLst>
              <a:ext uri="{FF2B5EF4-FFF2-40B4-BE49-F238E27FC236}">
                <a16:creationId xmlns:a16="http://schemas.microsoft.com/office/drawing/2014/main" id="{13CCAF5F-470D-E3AF-F96E-1B258376F27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4561" y="1825625"/>
            <a:ext cx="926287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0393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CCE25-F4CD-5E24-BD99-711347761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Evaluar un modelo de clasificación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55727F72-0111-7485-0F11-540C4E3460D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393" y="1690688"/>
            <a:ext cx="7830577" cy="441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812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BD0D4-7A02-B809-FB9A-D8AB73EFF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Algunas disciplinas involucradas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AD95BC7-9434-8D6C-4266-A9F178897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487780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5462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0FED3-743D-FDF4-13C6-1C562AB60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CF30929-F351-7277-8838-1E549B809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Un programa de computadora se dice que aprende de la experiencia E, con respecto a alguna tarea T y alguna métrica de rendimiento P; si su rendimiento en T, medido por P, mejora con la experiencia E.</a:t>
            </a:r>
          </a:p>
        </p:txBody>
      </p:sp>
    </p:spTree>
    <p:extLst>
      <p:ext uri="{BB962C8B-B14F-4D97-AF65-F5344CB8AC3E}">
        <p14:creationId xmlns:p14="http://schemas.microsoft.com/office/powerpoint/2010/main" val="1981457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FDC5EC-E3B6-C016-ED3F-E826FD9BF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Comparativa de método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8667ED88-6D99-09FC-01AB-0C87FEEA10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Tradicional	</a:t>
            </a: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391281F2-1341-5511-ECEF-202AB2FC2E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71976" y="2505075"/>
            <a:ext cx="4893411" cy="3684588"/>
          </a:xfrm>
          <a:prstGeom prst="rect">
            <a:avLst/>
          </a:prstGeom>
        </p:spPr>
      </p:pic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1FB7709-3B1C-06B3-4773-CB935C87F2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endParaRPr lang="es-MX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F6ABBF8C-0582-CF74-08B2-06F17C638C5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51400" y="2505075"/>
            <a:ext cx="4824788" cy="3684588"/>
          </a:xfrm>
        </p:spPr>
      </p:pic>
    </p:spTree>
    <p:extLst>
      <p:ext uri="{BB962C8B-B14F-4D97-AF65-F5344CB8AC3E}">
        <p14:creationId xmlns:p14="http://schemas.microsoft.com/office/powerpoint/2010/main" val="393522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AFEFCD-9D62-A830-BC81-80FF4592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Cambio de paradigma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A747919-4ABB-C382-6492-0081D25674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01791" y="1825625"/>
            <a:ext cx="7988417" cy="4351338"/>
          </a:xfrm>
        </p:spPr>
      </p:pic>
    </p:spTree>
    <p:extLst>
      <p:ext uri="{BB962C8B-B14F-4D97-AF65-F5344CB8AC3E}">
        <p14:creationId xmlns:p14="http://schemas.microsoft.com/office/powerpoint/2010/main" val="1237970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9EF026-B2D1-6523-8575-A7A6036A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 del Machine </a:t>
            </a:r>
            <a:r>
              <a:rPr lang="es-MX" dirty="0" err="1"/>
              <a:t>Learning</a:t>
            </a:r>
            <a:endParaRPr lang="es-MX" dirty="0"/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4968B15B-3079-698E-5F80-96380BC5CA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5014"/>
            <a:ext cx="10515600" cy="3272559"/>
          </a:xfrm>
        </p:spPr>
      </p:pic>
    </p:spTree>
    <p:extLst>
      <p:ext uri="{BB962C8B-B14F-4D97-AF65-F5344CB8AC3E}">
        <p14:creationId xmlns:p14="http://schemas.microsoft.com/office/powerpoint/2010/main" val="19513111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1E195-E47D-141D-E0F6-4AD668FB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Tipos y algoritmos de Machine </a:t>
            </a:r>
            <a:r>
              <a:rPr lang="es-MX" dirty="0" err="1"/>
              <a:t>Learning</a:t>
            </a:r>
            <a:endParaRPr lang="es-MX" dirty="0"/>
          </a:p>
        </p:txBody>
      </p:sp>
      <p:pic>
        <p:nvPicPr>
          <p:cNvPr id="2050" name="Picture 2" descr="Machine Learning Algorithms | Introduction to Machine Learning">
            <a:extLst>
              <a:ext uri="{FF2B5EF4-FFF2-40B4-BE49-F238E27FC236}">
                <a16:creationId xmlns:a16="http://schemas.microsoft.com/office/drawing/2014/main" id="{4AF8791E-FA5F-BF18-C003-F086F72387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959" y="1569067"/>
            <a:ext cx="6138336" cy="461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3937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1499</TotalTime>
  <Words>391</Words>
  <Application>Microsoft Office PowerPoint</Application>
  <PresentationFormat>Widescreen</PresentationFormat>
  <Paragraphs>68</Paragraphs>
  <Slides>30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Temas Selectos de Análisis de Decisiones</vt:lpstr>
      <vt:lpstr>Introducción</vt:lpstr>
      <vt:lpstr>Historia del Deep Learning</vt:lpstr>
      <vt:lpstr>Algunas disciplinas involucradas</vt:lpstr>
      <vt:lpstr>Machine Learning</vt:lpstr>
      <vt:lpstr>Comparativa de método</vt:lpstr>
      <vt:lpstr>Cambio de paradigma</vt:lpstr>
      <vt:lpstr>Fases del Machine Learning</vt:lpstr>
      <vt:lpstr>Tipos y algoritmos de Machine Learning</vt:lpstr>
      <vt:lpstr>Aplicaciones</vt:lpstr>
      <vt:lpstr>¿Cuál algoritmo es el mejor?</vt:lpstr>
      <vt:lpstr>Sesgo vs varianza</vt:lpstr>
      <vt:lpstr>Determinar el rendimiento</vt:lpstr>
      <vt:lpstr>Diferencias entre supervisado y no supervisado</vt:lpstr>
      <vt:lpstr>Aprendizaje no supervisado</vt:lpstr>
      <vt:lpstr>Aprendizaje supervisado</vt:lpstr>
      <vt:lpstr>Clasificación vs regresión</vt:lpstr>
      <vt:lpstr>Objetivo del Machine Learning</vt:lpstr>
      <vt:lpstr>Proceso de ajuste de un modelo</vt:lpstr>
      <vt:lpstr>La dificultad del Machine Learning</vt:lpstr>
      <vt:lpstr>Solución</vt:lpstr>
      <vt:lpstr>Hiperparámetros</vt:lpstr>
      <vt:lpstr>Función de costo/pérdida y optimización</vt:lpstr>
      <vt:lpstr>Paso 1: Definir tipo de tarea</vt:lpstr>
      <vt:lpstr>Paso 2: Recolectar datos</vt:lpstr>
      <vt:lpstr>Paso 3: Ingeniería de características</vt:lpstr>
      <vt:lpstr>Paso 4: Entrenamiento del modelo</vt:lpstr>
      <vt:lpstr>Paso 5: Evalución del modelo</vt:lpstr>
      <vt:lpstr>Evaluar un modelo de regresión</vt:lpstr>
      <vt:lpstr>Evaluar un modelo de clasificación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Temas Selectos de Análisis de Decisiones</dc:title>
  <dc:creator>marco del moral</dc:creator>
  <cp:lastModifiedBy>marco del moral</cp:lastModifiedBy>
  <cp:revision>2</cp:revision>
  <dcterms:created xsi:type="dcterms:W3CDTF">2022-10-30T06:54:57Z</dcterms:created>
  <dcterms:modified xsi:type="dcterms:W3CDTF">2022-10-31T08:17:22Z</dcterms:modified>
</cp:coreProperties>
</file>